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5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6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0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9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7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4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5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0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1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4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6DBB9-E92F-4902-9D53-BAA06AEAA37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C533-7BAE-4157-833A-90EB00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811751"/>
              </p:ext>
            </p:extLst>
          </p:nvPr>
        </p:nvGraphicFramePr>
        <p:xfrm>
          <a:off x="609601" y="1732680"/>
          <a:ext cx="10972798" cy="3053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3886"/>
                <a:gridCol w="2908574"/>
                <a:gridCol w="6141894"/>
                <a:gridCol w="628444"/>
              </a:tblGrid>
              <a:tr h="370840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ОБАВЕЗНИ</a:t>
                      </a:r>
                      <a:r>
                        <a:rPr lang="sr-Cyrl-RS" sz="1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КРИТЕРИЈУМИ</a:t>
                      </a:r>
                      <a:endParaRPr lang="en-US" sz="12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sr-Cyrl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Педагошки рад</a:t>
                      </a:r>
                      <a:endParaRPr 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Педагошко</a:t>
                      </a:r>
                      <a:r>
                        <a:rPr lang="sr-Cyrl-RS" sz="12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искуство у звању доцента (год.)</a:t>
                      </a:r>
                      <a:endParaRPr lang="en-U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Оцена педагошког рада</a:t>
                      </a:r>
                      <a:endParaRPr lang="en-U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sr-Cyrl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sr-Cyrl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Научноистраживачки</a:t>
                      </a:r>
                      <a:r>
                        <a:rPr lang="sr-Cyrl-RS" sz="12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рад</a:t>
                      </a:r>
                      <a:endParaRPr 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Укупан број бодова после избора у звање доцента</a:t>
                      </a:r>
                      <a:endParaRPr kumimoji="0" lang="sr-Cyrl-R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Wingdings 2" pitchFamily="18" charset="2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Број</a:t>
                      </a:r>
                      <a:r>
                        <a:rPr kumimoji="0" lang="sr-Cyrl-RS" sz="12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основних бодова (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M10, М20, M31, М33, М40, M51-53, М80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М90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Број радова у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часопис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има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категориј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М21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23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Први аутор у часописима категорија М21-23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RS" sz="1200" b="0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CS" sz="10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Руковођење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или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учешће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у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научним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пројектима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или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оригинално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стручно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остварење</a:t>
                      </a: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endParaRPr lang="sr-Latn-CS" sz="1200" b="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М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онографија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,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уџбеник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,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поглавље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у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уџбенику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или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монографији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,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практикум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или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збирка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задатака</a:t>
                      </a: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endParaRPr lang="en-U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Менторства</a:t>
                      </a:r>
                      <a:endParaRPr lang="sr-Latn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О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дбрањен</a:t>
                      </a: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завршн</a:t>
                      </a: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рад</a:t>
                      </a: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ови</a:t>
                      </a:r>
                      <a:endParaRPr lang="sr-Latn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912905"/>
              </p:ext>
            </p:extLst>
          </p:nvPr>
        </p:nvGraphicFramePr>
        <p:xfrm>
          <a:off x="609598" y="4938551"/>
          <a:ext cx="10972801" cy="18965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69486"/>
                <a:gridCol w="2885413"/>
                <a:gridCol w="6817902"/>
              </a:tblGrid>
              <a:tr h="632194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ИЗБОРНИ </a:t>
                      </a:r>
                      <a:r>
                        <a:rPr lang="sr-Cyrl-RS" sz="1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КРИТЕРИЈУМИ</a:t>
                      </a:r>
                      <a:endParaRPr lang="en-US" sz="12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2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Wingdings 2" pitchFamily="18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Wingdings 2" pitchFamily="18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Wingdings 2" pitchFamily="18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  <a:sym typeface="Wingdings 2" pitchFamily="18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  <a:sym typeface="Wingdings 2" pitchFamily="18" charset="2"/>
                        </a:rPr>
                        <a:t>Изборни критеријуми</a:t>
                      </a:r>
                      <a:endParaRPr lang="sr-Latn-RS" sz="1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sr-Cyrl-RS" sz="1200" b="0" i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2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sr-Cyrl-RS" sz="1200" b="0" i="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2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sr-Cyrl-RS" sz="1200" b="0" i="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9728" marR="109728" anchor="ctr"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3509195-D796-4D6C-901E-64D5A2E8AC40}"/>
              </a:ext>
            </a:extLst>
          </p:cNvPr>
          <p:cNvCxnSpPr>
            <a:cxnSpLocks/>
          </p:cNvCxnSpPr>
          <p:nvPr/>
        </p:nvCxnSpPr>
        <p:spPr>
          <a:xfrm flipH="1" flipV="1">
            <a:off x="6337942" y="41421"/>
            <a:ext cx="20702" cy="1221500"/>
          </a:xfrm>
          <a:prstGeom prst="line">
            <a:avLst/>
          </a:prstGeom>
          <a:ln w="38100">
            <a:solidFill>
              <a:srgbClr val="3DB6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9600" y="719614"/>
            <a:ext cx="57671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216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Др сц. </a:t>
            </a:r>
            <a:r>
              <a:rPr lang="sr-Cyrl-RS" sz="216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мед.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51184" y="1"/>
            <a:ext cx="5231219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Ванредни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професор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ужу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научну</a:t>
            </a:r>
            <a:r>
              <a:rPr lang="sr-Latn-CS" sz="24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</a:t>
            </a:r>
            <a:endParaRPr lang="sr-Cyrl-RS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160" dirty="0"/>
          </a:p>
        </p:txBody>
      </p:sp>
    </p:spTree>
    <p:extLst>
      <p:ext uri="{BB962C8B-B14F-4D97-AF65-F5344CB8AC3E}">
        <p14:creationId xmlns:p14="http://schemas.microsoft.com/office/powerpoint/2010/main" val="31382420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2020-09-10T18:50:02Z</dcterms:created>
  <dcterms:modified xsi:type="dcterms:W3CDTF">2020-09-10T18:50:12Z</dcterms:modified>
</cp:coreProperties>
</file>